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  <p:sldId id="269" r:id="rId38"/>
    <p:sldId id="270" r:id="rId39"/>
    <p:sldId id="271" r:id="rId40"/>
    <p:sldId id="272" r:id="rId41"/>
    <p:sldId id="273" r:id="rId42"/>
    <p:sldId id="274" r:id="rId43"/>
    <p:sldId id="275" r:id="rId44"/>
    <p:sldId id="276" r:id="rId45"/>
    <p:sldId id="277" r:id="rId46"/>
    <p:sldId id="278" r:id="rId47"/>
    <p:sldId id="279" r:id="rId48"/>
    <p:sldId id="280" r:id="rId49"/>
    <p:sldId id="281" r:id="rId50"/>
    <p:sldId id="282" r:id="rId51"/>
    <p:sldId id="283" r:id="rId52"/>
    <p:sldId id="284" r:id="rId53"/>
    <p:sldId id="285" r:id="rId54"/>
    <p:sldId id="286" r:id="rId55"/>
    <p:sldId id="287" r:id="rId56"/>
    <p:sldId id="288" r:id="rId57"/>
    <p:sldId id="289" r:id="rId58"/>
    <p:sldId id="290" r:id="rId59"/>
    <p:sldId id="291" r:id="rId60"/>
    <p:sldId id="292" r:id="rId61"/>
    <p:sldId id="293" r:id="rId62"/>
    <p:sldId id="294" r:id="rId63"/>
  </p:sldIdLst>
  <p:sldSz cx="18288000" cy="10287000"/>
  <p:notesSz cx="6858000" cy="9144000"/>
  <p:embeddedFontLst>
    <p:embeddedFont>
      <p:font typeface="Sifonn" charset="1" panose="000000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DM Sans" charset="1" panose="00000000000000000000"/>
      <p:regular r:id="rId11"/>
    </p:embeddedFont>
    <p:embeddedFont>
      <p:font typeface="DM Sans Bold" charset="1" panose="00000000000000000000"/>
      <p:regular r:id="rId12"/>
    </p:embeddedFont>
    <p:embeddedFont>
      <p:font typeface="DM Sans Italics" charset="1" panose="00000000000000000000"/>
      <p:regular r:id="rId13"/>
    </p:embeddedFont>
    <p:embeddedFont>
      <p:font typeface="DM Sans Bold Italics" charset="1" panose="00000000000000000000"/>
      <p:regular r:id="rId14"/>
    </p:embeddedFont>
    <p:embeddedFont>
      <p:font typeface="Josefin Sans" charset="1" panose="00000500000000000000"/>
      <p:regular r:id="rId15"/>
    </p:embeddedFont>
    <p:embeddedFont>
      <p:font typeface="Josefin Sans Bold" charset="1" panose="00000800000000000000"/>
      <p:regular r:id="rId16"/>
    </p:embeddedFont>
    <p:embeddedFont>
      <p:font typeface="Josefin Sans Italics" charset="1" panose="00000500000000000000"/>
      <p:regular r:id="rId17"/>
    </p:embeddedFont>
    <p:embeddedFont>
      <p:font typeface="Josefin Sans Bold Italics" charset="1" panose="00000800000000000000"/>
      <p:regular r:id="rId18"/>
    </p:embeddedFont>
    <p:embeddedFont>
      <p:font typeface="Josefin Sans Thin" charset="1" panose="00000300000000000000"/>
      <p:regular r:id="rId19"/>
    </p:embeddedFont>
    <p:embeddedFont>
      <p:font typeface="Josefin Sans Thin Italics" charset="1" panose="00000300000000000000"/>
      <p:regular r:id="rId20"/>
    </p:embeddedFont>
    <p:embeddedFont>
      <p:font typeface="Josefin Sans Light" charset="1" panose="00000400000000000000"/>
      <p:regular r:id="rId21"/>
    </p:embeddedFont>
    <p:embeddedFont>
      <p:font typeface="Josefin Sans Light Italics" charset="1" panose="00000400000000000000"/>
      <p:regular r:id="rId22"/>
    </p:embeddedFont>
    <p:embeddedFont>
      <p:font typeface="Josefin Sans Semi-Bold" charset="1" panose="00000700000000000000"/>
      <p:regular r:id="rId23"/>
    </p:embeddedFont>
    <p:embeddedFont>
      <p:font typeface="Josefin Sans Semi-Bold Italics" charset="1" panose="000007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32" Target="slides/slide8.xml" Type="http://schemas.openxmlformats.org/officeDocument/2006/relationships/slide"/><Relationship Id="rId33" Target="slides/slide9.xml" Type="http://schemas.openxmlformats.org/officeDocument/2006/relationships/slide"/><Relationship Id="rId34" Target="slides/slide10.xml" Type="http://schemas.openxmlformats.org/officeDocument/2006/relationships/slide"/><Relationship Id="rId35" Target="slides/slide11.xml" Type="http://schemas.openxmlformats.org/officeDocument/2006/relationships/slide"/><Relationship Id="rId36" Target="slides/slide12.xml" Type="http://schemas.openxmlformats.org/officeDocument/2006/relationships/slide"/><Relationship Id="rId37" Target="slides/slide13.xml" Type="http://schemas.openxmlformats.org/officeDocument/2006/relationships/slide"/><Relationship Id="rId38" Target="slides/slide14.xml" Type="http://schemas.openxmlformats.org/officeDocument/2006/relationships/slide"/><Relationship Id="rId39" Target="slides/slide15.xml" Type="http://schemas.openxmlformats.org/officeDocument/2006/relationships/slide"/><Relationship Id="rId4" Target="theme/theme1.xml" Type="http://schemas.openxmlformats.org/officeDocument/2006/relationships/theme"/><Relationship Id="rId40" Target="slides/slide16.xml" Type="http://schemas.openxmlformats.org/officeDocument/2006/relationships/slide"/><Relationship Id="rId41" Target="slides/slide17.xml" Type="http://schemas.openxmlformats.org/officeDocument/2006/relationships/slide"/><Relationship Id="rId42" Target="slides/slide18.xml" Type="http://schemas.openxmlformats.org/officeDocument/2006/relationships/slide"/><Relationship Id="rId43" Target="slides/slide19.xml" Type="http://schemas.openxmlformats.org/officeDocument/2006/relationships/slide"/><Relationship Id="rId44" Target="slides/slide20.xml" Type="http://schemas.openxmlformats.org/officeDocument/2006/relationships/slide"/><Relationship Id="rId45" Target="slides/slide21.xml" Type="http://schemas.openxmlformats.org/officeDocument/2006/relationships/slide"/><Relationship Id="rId46" Target="slides/slide22.xml" Type="http://schemas.openxmlformats.org/officeDocument/2006/relationships/slide"/><Relationship Id="rId47" Target="slides/slide23.xml" Type="http://schemas.openxmlformats.org/officeDocument/2006/relationships/slide"/><Relationship Id="rId48" Target="slides/slide24.xml" Type="http://schemas.openxmlformats.org/officeDocument/2006/relationships/slide"/><Relationship Id="rId49" Target="slides/slide25.xml" Type="http://schemas.openxmlformats.org/officeDocument/2006/relationships/slide"/><Relationship Id="rId5" Target="tableStyles.xml" Type="http://schemas.openxmlformats.org/officeDocument/2006/relationships/tableStyles"/><Relationship Id="rId50" Target="slides/slide26.xml" Type="http://schemas.openxmlformats.org/officeDocument/2006/relationships/slide"/><Relationship Id="rId51" Target="slides/slide27.xml" Type="http://schemas.openxmlformats.org/officeDocument/2006/relationships/slide"/><Relationship Id="rId52" Target="slides/slide28.xml" Type="http://schemas.openxmlformats.org/officeDocument/2006/relationships/slide"/><Relationship Id="rId53" Target="slides/slide29.xml" Type="http://schemas.openxmlformats.org/officeDocument/2006/relationships/slide"/><Relationship Id="rId54" Target="slides/slide30.xml" Type="http://schemas.openxmlformats.org/officeDocument/2006/relationships/slide"/><Relationship Id="rId55" Target="slides/slide31.xml" Type="http://schemas.openxmlformats.org/officeDocument/2006/relationships/slide"/><Relationship Id="rId56" Target="slides/slide32.xml" Type="http://schemas.openxmlformats.org/officeDocument/2006/relationships/slide"/><Relationship Id="rId57" Target="slides/slide33.xml" Type="http://schemas.openxmlformats.org/officeDocument/2006/relationships/slide"/><Relationship Id="rId58" Target="slides/slide34.xml" Type="http://schemas.openxmlformats.org/officeDocument/2006/relationships/slide"/><Relationship Id="rId59" Target="slides/slide35.xml" Type="http://schemas.openxmlformats.org/officeDocument/2006/relationships/slide"/><Relationship Id="rId6" Target="fonts/font6.fntdata" Type="http://schemas.openxmlformats.org/officeDocument/2006/relationships/font"/><Relationship Id="rId60" Target="slides/slide36.xml" Type="http://schemas.openxmlformats.org/officeDocument/2006/relationships/slide"/><Relationship Id="rId61" Target="slides/slide37.xml" Type="http://schemas.openxmlformats.org/officeDocument/2006/relationships/slide"/><Relationship Id="rId62" Target="slides/slide38.xml" Type="http://schemas.openxmlformats.org/officeDocument/2006/relationships/slide"/><Relationship Id="rId63" Target="slides/slide39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jpe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98403" y="-158632"/>
            <a:ext cx="7889597" cy="10581602"/>
            <a:chOff x="0" y="0"/>
            <a:chExt cx="10519463" cy="1410880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2886" t="0" r="23961" b="0"/>
            <a:stretch>
              <a:fillRect/>
            </a:stretch>
          </p:blipFill>
          <p:spPr>
            <a:xfrm flipH="false" flipV="false">
              <a:off x="0" y="0"/>
              <a:ext cx="10519463" cy="1410880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146941" y="1897539"/>
            <a:ext cx="9888921" cy="185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21"/>
              </a:lnSpc>
            </a:pPr>
            <a:r>
              <a:rPr lang="en-US" sz="6101">
                <a:solidFill>
                  <a:srgbClr val="03223C"/>
                </a:solidFill>
                <a:latin typeface="Josefin Sans Bold"/>
              </a:rPr>
              <a:t>HIVE SENTINEL:</a:t>
            </a:r>
          </a:p>
          <a:p>
            <a:pPr marL="0" indent="0" lvl="0">
              <a:lnSpc>
                <a:spcPts val="7321"/>
              </a:lnSpc>
            </a:pPr>
            <a:r>
              <a:rPr lang="en-US" sz="6101">
                <a:solidFill>
                  <a:srgbClr val="03223C"/>
                </a:solidFill>
                <a:latin typeface="Josefin Sans Bold"/>
              </a:rPr>
              <a:t>THE HACKER’S CONFINE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6941" y="3874235"/>
            <a:ext cx="9888921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21"/>
              </a:lnSpc>
            </a:pPr>
            <a:r>
              <a:rPr lang="en-US" sz="4601">
                <a:solidFill>
                  <a:srgbClr val="03223C"/>
                </a:solidFill>
                <a:latin typeface="Josefin Sans"/>
              </a:rPr>
              <a:t>Final Year Project Presentation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46941" y="5218480"/>
            <a:ext cx="9888921" cy="1457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>
                <a:solidFill>
                  <a:srgbClr val="03223C"/>
                </a:solidFill>
                <a:latin typeface="Josefin Sans"/>
              </a:rPr>
              <a:t>Presented By:</a:t>
            </a:r>
          </a:p>
          <a:p>
            <a:pPr>
              <a:lnSpc>
                <a:spcPts val="3840"/>
              </a:lnSpc>
            </a:pPr>
            <a:r>
              <a:rPr lang="en-US" sz="3200">
                <a:solidFill>
                  <a:srgbClr val="03223C"/>
                </a:solidFill>
                <a:latin typeface="Josefin Sans"/>
              </a:rPr>
              <a:t>Mariyam</a:t>
            </a:r>
          </a:p>
          <a:p>
            <a:pPr marL="0" indent="0" lvl="0">
              <a:lnSpc>
                <a:spcPts val="3840"/>
              </a:lnSpc>
            </a:pPr>
            <a:r>
              <a:rPr lang="en-US" sz="3200">
                <a:solidFill>
                  <a:srgbClr val="03223C"/>
                </a:solidFill>
                <a:latin typeface="Josefin Sans"/>
              </a:rPr>
              <a:t>Qaseem Ul Hassan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6941" y="7163175"/>
            <a:ext cx="9888921" cy="2914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>
                <a:solidFill>
                  <a:srgbClr val="03223C"/>
                </a:solidFill>
                <a:latin typeface="Josefin Sans"/>
              </a:rPr>
              <a:t>Industrial Supervisor:</a:t>
            </a:r>
          </a:p>
          <a:p>
            <a:pPr>
              <a:lnSpc>
                <a:spcPts val="3840"/>
              </a:lnSpc>
            </a:pPr>
            <a:r>
              <a:rPr lang="en-US" sz="3200">
                <a:solidFill>
                  <a:srgbClr val="03223C"/>
                </a:solidFill>
                <a:latin typeface="Josefin Sans"/>
              </a:rPr>
              <a:t>Dr. Nabeel Ahmed Awan</a:t>
            </a:r>
          </a:p>
          <a:p>
            <a:pPr>
              <a:lnSpc>
                <a:spcPts val="3840"/>
              </a:lnSpc>
            </a:pPr>
          </a:p>
          <a:p>
            <a:pPr>
              <a:lnSpc>
                <a:spcPts val="3840"/>
              </a:lnSpc>
            </a:pPr>
            <a:r>
              <a:rPr lang="en-US" sz="3200">
                <a:solidFill>
                  <a:srgbClr val="03223C"/>
                </a:solidFill>
                <a:latin typeface="Josefin Sans"/>
              </a:rPr>
              <a:t>Academic Supervisor:</a:t>
            </a:r>
          </a:p>
          <a:p>
            <a:pPr>
              <a:lnSpc>
                <a:spcPts val="3840"/>
              </a:lnSpc>
            </a:pPr>
            <a:r>
              <a:rPr lang="en-US" sz="3200">
                <a:solidFill>
                  <a:srgbClr val="03223C"/>
                </a:solidFill>
                <a:latin typeface="Josefin Sans"/>
              </a:rPr>
              <a:t>Dr. Abdul Waheed Khan</a:t>
            </a:r>
          </a:p>
          <a:p>
            <a:pPr marL="0" indent="0" lvl="0">
              <a:lnSpc>
                <a:spcPts val="3840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20528" y="1509885"/>
            <a:ext cx="14046945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IDENTIFY THREATS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33981" y="3359905"/>
            <a:ext cx="15006457" cy="5270149"/>
            <a:chOff x="0" y="0"/>
            <a:chExt cx="6321040" cy="221989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21041" cy="2219899"/>
            </a:xfrm>
            <a:custGeom>
              <a:avLst/>
              <a:gdLst/>
              <a:ahLst/>
              <a:cxnLst/>
              <a:rect r="r" b="b" t="t" l="l"/>
              <a:pathLst>
                <a:path h="2219899" w="6321041">
                  <a:moveTo>
                    <a:pt x="6196580" y="2219899"/>
                  </a:moveTo>
                  <a:lnTo>
                    <a:pt x="124460" y="2219899"/>
                  </a:lnTo>
                  <a:cubicBezTo>
                    <a:pt x="55880" y="2219899"/>
                    <a:pt x="0" y="2164019"/>
                    <a:pt x="0" y="209543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196581" y="0"/>
                  </a:lnTo>
                  <a:cubicBezTo>
                    <a:pt x="6265161" y="0"/>
                    <a:pt x="6321041" y="55880"/>
                    <a:pt x="6321041" y="124460"/>
                  </a:cubicBezTo>
                  <a:lnTo>
                    <a:pt x="6321041" y="2095439"/>
                  </a:lnTo>
                  <a:cubicBezTo>
                    <a:pt x="6321041" y="2164019"/>
                    <a:pt x="6265161" y="2219899"/>
                    <a:pt x="6196581" y="2219899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633981" y="3922798"/>
            <a:ext cx="14107890" cy="4707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This module focuses on identifying threat from generated logs with the help of signature-based detection and displaying on dashboard. </a:t>
            </a:r>
          </a:p>
          <a:p>
            <a:pPr algn="just">
              <a:lnSpc>
                <a:spcPts val="4680"/>
              </a:lnSpc>
            </a:pPr>
          </a:p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Signature-based detection include comparing Sysmon logs with pre-defined attack list of python and identifying threats. </a:t>
            </a:r>
          </a:p>
          <a:p>
            <a:pPr algn="just">
              <a:lnSpc>
                <a:spcPts val="468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20528" y="1509885"/>
            <a:ext cx="14046945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Health Monitoring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33981" y="3359905"/>
            <a:ext cx="15006457" cy="4746508"/>
            <a:chOff x="0" y="0"/>
            <a:chExt cx="6321040" cy="199933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21041" cy="1999331"/>
            </a:xfrm>
            <a:custGeom>
              <a:avLst/>
              <a:gdLst/>
              <a:ahLst/>
              <a:cxnLst/>
              <a:rect r="r" b="b" t="t" l="l"/>
              <a:pathLst>
                <a:path h="1999331" w="6321041">
                  <a:moveTo>
                    <a:pt x="6196580" y="1999331"/>
                  </a:moveTo>
                  <a:lnTo>
                    <a:pt x="124460" y="1999331"/>
                  </a:lnTo>
                  <a:cubicBezTo>
                    <a:pt x="55880" y="1999331"/>
                    <a:pt x="0" y="1943451"/>
                    <a:pt x="0" y="187487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196581" y="0"/>
                  </a:lnTo>
                  <a:cubicBezTo>
                    <a:pt x="6265161" y="0"/>
                    <a:pt x="6321041" y="55880"/>
                    <a:pt x="6321041" y="124460"/>
                  </a:cubicBezTo>
                  <a:lnTo>
                    <a:pt x="6321041" y="1874871"/>
                  </a:lnTo>
                  <a:cubicBezTo>
                    <a:pt x="6321041" y="1943451"/>
                    <a:pt x="6265161" y="1999331"/>
                    <a:pt x="6196581" y="1999331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633981" y="3960495"/>
            <a:ext cx="13824043" cy="5297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This module focuses on fetching health monitoring parameters from honeypots</a:t>
            </a:r>
          </a:p>
          <a:p>
            <a:pPr algn="just">
              <a:lnSpc>
                <a:spcPts val="4680"/>
              </a:lnSpc>
            </a:pPr>
          </a:p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Display health of honeypots on dashboard</a:t>
            </a:r>
          </a:p>
          <a:p>
            <a:pPr algn="just">
              <a:lnSpc>
                <a:spcPts val="4680"/>
              </a:lnSpc>
            </a:pPr>
          </a:p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Honeypot Re-spawning based on machine health</a:t>
            </a:r>
          </a:p>
          <a:p>
            <a:pPr algn="ctr">
              <a:lnSpc>
                <a:spcPts val="4680"/>
              </a:lnSpc>
              <a:spcBef>
                <a:spcPct val="0"/>
              </a:spcBef>
            </a:pPr>
          </a:p>
          <a:p>
            <a:pPr algn="ctr">
              <a:lnSpc>
                <a:spcPts val="4680"/>
              </a:lnSpc>
              <a:spcBef>
                <a:spcPct val="0"/>
              </a:spcBef>
            </a:pPr>
          </a:p>
          <a:p>
            <a:pPr algn="ctr">
              <a:lnSpc>
                <a:spcPts val="46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" r="0" b="-1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20528" y="4293757"/>
            <a:ext cx="14046945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MOCKUPS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14963" y="189739"/>
            <a:ext cx="9258074" cy="9907521"/>
          </a:xfrm>
          <a:custGeom>
            <a:avLst/>
            <a:gdLst/>
            <a:ahLst/>
            <a:cxnLst/>
            <a:rect r="r" b="b" t="t" l="l"/>
            <a:pathLst>
              <a:path h="9907521" w="9258074">
                <a:moveTo>
                  <a:pt x="0" y="0"/>
                </a:moveTo>
                <a:lnTo>
                  <a:pt x="9258074" y="0"/>
                </a:lnTo>
                <a:lnTo>
                  <a:pt x="9258074" y="9907522"/>
                </a:lnTo>
                <a:lnTo>
                  <a:pt x="0" y="99075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57764" y="176491"/>
            <a:ext cx="13772473" cy="9934019"/>
          </a:xfrm>
          <a:custGeom>
            <a:avLst/>
            <a:gdLst/>
            <a:ahLst/>
            <a:cxnLst/>
            <a:rect r="r" b="b" t="t" l="l"/>
            <a:pathLst>
              <a:path h="9934019" w="13772473">
                <a:moveTo>
                  <a:pt x="0" y="0"/>
                </a:moveTo>
                <a:lnTo>
                  <a:pt x="13772472" y="0"/>
                </a:lnTo>
                <a:lnTo>
                  <a:pt x="13772472" y="9934018"/>
                </a:lnTo>
                <a:lnTo>
                  <a:pt x="0" y="99340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3" t="0" r="-903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1951" y="285713"/>
            <a:ext cx="13724099" cy="9715575"/>
          </a:xfrm>
          <a:custGeom>
            <a:avLst/>
            <a:gdLst/>
            <a:ahLst/>
            <a:cxnLst/>
            <a:rect r="r" b="b" t="t" l="l"/>
            <a:pathLst>
              <a:path h="9715575" w="13724099">
                <a:moveTo>
                  <a:pt x="0" y="0"/>
                </a:moveTo>
                <a:lnTo>
                  <a:pt x="13724098" y="0"/>
                </a:lnTo>
                <a:lnTo>
                  <a:pt x="13724098" y="9715574"/>
                </a:lnTo>
                <a:lnTo>
                  <a:pt x="0" y="97155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42150" y="243870"/>
            <a:ext cx="13803701" cy="9799261"/>
          </a:xfrm>
          <a:custGeom>
            <a:avLst/>
            <a:gdLst/>
            <a:ahLst/>
            <a:cxnLst/>
            <a:rect r="r" b="b" t="t" l="l"/>
            <a:pathLst>
              <a:path h="9799261" w="13803701">
                <a:moveTo>
                  <a:pt x="0" y="0"/>
                </a:moveTo>
                <a:lnTo>
                  <a:pt x="13803700" y="0"/>
                </a:lnTo>
                <a:lnTo>
                  <a:pt x="13803700" y="9799260"/>
                </a:lnTo>
                <a:lnTo>
                  <a:pt x="0" y="9799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20062" y="389335"/>
            <a:ext cx="13447877" cy="9508330"/>
          </a:xfrm>
          <a:custGeom>
            <a:avLst/>
            <a:gdLst/>
            <a:ahLst/>
            <a:cxnLst/>
            <a:rect r="r" b="b" t="t" l="l"/>
            <a:pathLst>
              <a:path h="9508330" w="13447877">
                <a:moveTo>
                  <a:pt x="0" y="0"/>
                </a:moveTo>
                <a:lnTo>
                  <a:pt x="13447876" y="0"/>
                </a:lnTo>
                <a:lnTo>
                  <a:pt x="13447876" y="9508330"/>
                </a:lnTo>
                <a:lnTo>
                  <a:pt x="0" y="9508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0363" y="360480"/>
            <a:ext cx="13467274" cy="9566040"/>
          </a:xfrm>
          <a:custGeom>
            <a:avLst/>
            <a:gdLst/>
            <a:ahLst/>
            <a:cxnLst/>
            <a:rect r="r" b="b" t="t" l="l"/>
            <a:pathLst>
              <a:path h="9566040" w="13467274">
                <a:moveTo>
                  <a:pt x="0" y="0"/>
                </a:moveTo>
                <a:lnTo>
                  <a:pt x="13467274" y="0"/>
                </a:lnTo>
                <a:lnTo>
                  <a:pt x="13467274" y="9566040"/>
                </a:lnTo>
                <a:lnTo>
                  <a:pt x="0" y="95660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" r="0" b="-1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20528" y="4293757"/>
            <a:ext cx="14046945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CURRENT WORKING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" r="0" b="-1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384294" y="923074"/>
            <a:ext cx="7000610" cy="1345357"/>
            <a:chOff x="0" y="0"/>
            <a:chExt cx="9334146" cy="179380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9334146" cy="1793809"/>
              <a:chOff x="0" y="0"/>
              <a:chExt cx="5420212" cy="104164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420212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5420212">
                    <a:moveTo>
                      <a:pt x="5295752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295752" y="0"/>
                    </a:lnTo>
                    <a:cubicBezTo>
                      <a:pt x="5364332" y="0"/>
                      <a:pt x="5420212" y="55880"/>
                      <a:pt x="5420212" y="124460"/>
                    </a:cubicBezTo>
                    <a:lnTo>
                      <a:pt x="5420212" y="917181"/>
                    </a:lnTo>
                    <a:cubicBezTo>
                      <a:pt x="5420212" y="985761"/>
                      <a:pt x="5364332" y="1041641"/>
                      <a:pt x="5295752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682980" y="505110"/>
              <a:ext cx="7968186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Background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384294" y="4470606"/>
            <a:ext cx="7000610" cy="1345357"/>
            <a:chOff x="0" y="0"/>
            <a:chExt cx="9334146" cy="1793809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9334146" cy="1793809"/>
              <a:chOff x="0" y="0"/>
              <a:chExt cx="5420212" cy="1041641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5420212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5420212">
                    <a:moveTo>
                      <a:pt x="5295752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295752" y="0"/>
                    </a:lnTo>
                    <a:cubicBezTo>
                      <a:pt x="5364332" y="0"/>
                      <a:pt x="5420212" y="55880"/>
                      <a:pt x="5420212" y="124460"/>
                    </a:cubicBezTo>
                    <a:lnTo>
                      <a:pt x="5420212" y="917181"/>
                    </a:lnTo>
                    <a:cubicBezTo>
                      <a:pt x="5420212" y="985761"/>
                      <a:pt x="5364332" y="1041641"/>
                      <a:pt x="5295752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623125" y="505110"/>
              <a:ext cx="7968186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Project Modules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384294" y="6254113"/>
            <a:ext cx="7000610" cy="1345357"/>
            <a:chOff x="0" y="0"/>
            <a:chExt cx="9334146" cy="1793809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9334146" cy="1793809"/>
              <a:chOff x="0" y="0"/>
              <a:chExt cx="5420212" cy="1041641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5420212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5420212">
                    <a:moveTo>
                      <a:pt x="5295752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295752" y="0"/>
                    </a:lnTo>
                    <a:cubicBezTo>
                      <a:pt x="5364332" y="0"/>
                      <a:pt x="5420212" y="55880"/>
                      <a:pt x="5420212" y="124460"/>
                    </a:cubicBezTo>
                    <a:lnTo>
                      <a:pt x="5420212" y="917181"/>
                    </a:lnTo>
                    <a:cubicBezTo>
                      <a:pt x="5420212" y="985761"/>
                      <a:pt x="5364332" y="1041641"/>
                      <a:pt x="5295752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623125" y="587660"/>
              <a:ext cx="7968186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Mockups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384294" y="8018569"/>
            <a:ext cx="7000610" cy="1345357"/>
            <a:chOff x="0" y="0"/>
            <a:chExt cx="9334146" cy="1793809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9334146" cy="1793809"/>
              <a:chOff x="0" y="0"/>
              <a:chExt cx="5420212" cy="1041641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5420212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5420212">
                    <a:moveTo>
                      <a:pt x="5295752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295752" y="0"/>
                    </a:lnTo>
                    <a:cubicBezTo>
                      <a:pt x="5364332" y="0"/>
                      <a:pt x="5420212" y="55880"/>
                      <a:pt x="5420212" y="124460"/>
                    </a:cubicBezTo>
                    <a:lnTo>
                      <a:pt x="5420212" y="917181"/>
                    </a:lnTo>
                    <a:cubicBezTo>
                      <a:pt x="5420212" y="985761"/>
                      <a:pt x="5364332" y="1041641"/>
                      <a:pt x="5295752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623125" y="587660"/>
              <a:ext cx="7968186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Current Working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384294" y="2706149"/>
            <a:ext cx="7000610" cy="1345357"/>
            <a:chOff x="0" y="0"/>
            <a:chExt cx="9334146" cy="1793809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9334146" cy="1793809"/>
              <a:chOff x="0" y="0"/>
              <a:chExt cx="5420212" cy="1041641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5420212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5420212">
                    <a:moveTo>
                      <a:pt x="5295752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295752" y="0"/>
                    </a:lnTo>
                    <a:cubicBezTo>
                      <a:pt x="5364332" y="0"/>
                      <a:pt x="5420212" y="55880"/>
                      <a:pt x="5420212" y="124460"/>
                    </a:cubicBezTo>
                    <a:lnTo>
                      <a:pt x="5420212" y="917181"/>
                    </a:lnTo>
                    <a:cubicBezTo>
                      <a:pt x="5420212" y="985761"/>
                      <a:pt x="5364332" y="1041641"/>
                      <a:pt x="5295752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682980" y="505110"/>
              <a:ext cx="7968186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Intoduction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601992" y="4273663"/>
            <a:ext cx="6687186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 spc="-160">
                <a:solidFill>
                  <a:srgbClr val="FFFFFF"/>
                </a:solidFill>
                <a:latin typeface="Sifonn Bold"/>
              </a:rPr>
              <a:t>Overview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2999" y="1168549"/>
            <a:ext cx="17682002" cy="7949903"/>
          </a:xfrm>
          <a:custGeom>
            <a:avLst/>
            <a:gdLst/>
            <a:ahLst/>
            <a:cxnLst/>
            <a:rect r="r" b="b" t="t" l="l"/>
            <a:pathLst>
              <a:path h="7949903" w="17682002">
                <a:moveTo>
                  <a:pt x="0" y="0"/>
                </a:moveTo>
                <a:lnTo>
                  <a:pt x="17682002" y="0"/>
                </a:lnTo>
                <a:lnTo>
                  <a:pt x="17682002" y="7949902"/>
                </a:lnTo>
                <a:lnTo>
                  <a:pt x="0" y="7949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7014" y="1540634"/>
            <a:ext cx="17473972" cy="7205731"/>
          </a:xfrm>
          <a:custGeom>
            <a:avLst/>
            <a:gdLst/>
            <a:ahLst/>
            <a:cxnLst/>
            <a:rect r="r" b="b" t="t" l="l"/>
            <a:pathLst>
              <a:path h="7205731" w="17473972">
                <a:moveTo>
                  <a:pt x="0" y="0"/>
                </a:moveTo>
                <a:lnTo>
                  <a:pt x="17473972" y="0"/>
                </a:lnTo>
                <a:lnTo>
                  <a:pt x="17473972" y="7205732"/>
                </a:lnTo>
                <a:lnTo>
                  <a:pt x="0" y="72057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116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30224" y="3905250"/>
            <a:ext cx="7627552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Sifonn"/>
              </a:rPr>
              <a:t>Screenshots</a:t>
            </a:r>
          </a:p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of Attacks-1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412565"/>
            <a:ext cx="18192318" cy="4725937"/>
          </a:xfrm>
          <a:custGeom>
            <a:avLst/>
            <a:gdLst/>
            <a:ahLst/>
            <a:cxnLst/>
            <a:rect r="r" b="b" t="t" l="l"/>
            <a:pathLst>
              <a:path h="4725937" w="18192318">
                <a:moveTo>
                  <a:pt x="0" y="0"/>
                </a:moveTo>
                <a:lnTo>
                  <a:pt x="18192318" y="0"/>
                </a:lnTo>
                <a:lnTo>
                  <a:pt x="18192318" y="4725937"/>
                </a:lnTo>
                <a:lnTo>
                  <a:pt x="0" y="47259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767846"/>
            <a:ext cx="16230600" cy="3766940"/>
          </a:xfrm>
          <a:custGeom>
            <a:avLst/>
            <a:gdLst/>
            <a:ahLst/>
            <a:cxnLst/>
            <a:rect r="r" b="b" t="t" l="l"/>
            <a:pathLst>
              <a:path h="3766940" w="16230600">
                <a:moveTo>
                  <a:pt x="0" y="0"/>
                </a:moveTo>
                <a:lnTo>
                  <a:pt x="16230600" y="0"/>
                </a:lnTo>
                <a:lnTo>
                  <a:pt x="16230600" y="3766940"/>
                </a:lnTo>
                <a:lnTo>
                  <a:pt x="0" y="3766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282242"/>
            <a:ext cx="16230600" cy="5200966"/>
          </a:xfrm>
          <a:custGeom>
            <a:avLst/>
            <a:gdLst/>
            <a:ahLst/>
            <a:cxnLst/>
            <a:rect r="r" b="b" t="t" l="l"/>
            <a:pathLst>
              <a:path h="5200966" w="16230600">
                <a:moveTo>
                  <a:pt x="0" y="0"/>
                </a:moveTo>
                <a:lnTo>
                  <a:pt x="16230600" y="0"/>
                </a:lnTo>
                <a:lnTo>
                  <a:pt x="16230600" y="5200966"/>
                </a:lnTo>
                <a:lnTo>
                  <a:pt x="0" y="5200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4178176"/>
            <a:ext cx="16132867" cy="2704246"/>
          </a:xfrm>
          <a:custGeom>
            <a:avLst/>
            <a:gdLst/>
            <a:ahLst/>
            <a:cxnLst/>
            <a:rect r="r" b="b" t="t" l="l"/>
            <a:pathLst>
              <a:path h="2704246" w="16132867">
                <a:moveTo>
                  <a:pt x="0" y="0"/>
                </a:moveTo>
                <a:lnTo>
                  <a:pt x="16132867" y="0"/>
                </a:lnTo>
                <a:lnTo>
                  <a:pt x="16132867" y="2704246"/>
                </a:lnTo>
                <a:lnTo>
                  <a:pt x="0" y="27042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053144" y="3905250"/>
            <a:ext cx="6181712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Sifonn"/>
              </a:rPr>
              <a:t>Screenshot </a:t>
            </a:r>
          </a:p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of Attack-2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430212"/>
            <a:ext cx="18288000" cy="4683876"/>
          </a:xfrm>
          <a:custGeom>
            <a:avLst/>
            <a:gdLst/>
            <a:ahLst/>
            <a:cxnLst/>
            <a:rect r="r" b="b" t="t" l="l"/>
            <a:pathLst>
              <a:path h="4683876" w="18288000">
                <a:moveTo>
                  <a:pt x="0" y="0"/>
                </a:moveTo>
                <a:lnTo>
                  <a:pt x="18288000" y="0"/>
                </a:lnTo>
                <a:lnTo>
                  <a:pt x="18288000" y="4683876"/>
                </a:lnTo>
                <a:lnTo>
                  <a:pt x="0" y="46838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93547" y="437592"/>
            <a:ext cx="12100907" cy="9411816"/>
          </a:xfrm>
          <a:custGeom>
            <a:avLst/>
            <a:gdLst/>
            <a:ahLst/>
            <a:cxnLst/>
            <a:rect r="r" b="b" t="t" l="l"/>
            <a:pathLst>
              <a:path h="9411816" w="12100907">
                <a:moveTo>
                  <a:pt x="0" y="0"/>
                </a:moveTo>
                <a:lnTo>
                  <a:pt x="12100906" y="0"/>
                </a:lnTo>
                <a:lnTo>
                  <a:pt x="12100906" y="9411816"/>
                </a:lnTo>
                <a:lnTo>
                  <a:pt x="0" y="94118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251" t="-85343" r="-1291" b="-4420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97320" y="1127891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Background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706845" y="2643710"/>
            <a:ext cx="14750813" cy="2499790"/>
            <a:chOff x="0" y="0"/>
            <a:chExt cx="13643917" cy="23122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643918" cy="2312207"/>
            </a:xfrm>
            <a:custGeom>
              <a:avLst/>
              <a:gdLst/>
              <a:ahLst/>
              <a:cxnLst/>
              <a:rect r="r" b="b" t="t" l="l"/>
              <a:pathLst>
                <a:path h="2312207" w="13643918">
                  <a:moveTo>
                    <a:pt x="13519457" y="2312207"/>
                  </a:moveTo>
                  <a:lnTo>
                    <a:pt x="124460" y="2312207"/>
                  </a:lnTo>
                  <a:cubicBezTo>
                    <a:pt x="55880" y="2312207"/>
                    <a:pt x="0" y="2256327"/>
                    <a:pt x="0" y="218774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519457" y="0"/>
                  </a:lnTo>
                  <a:cubicBezTo>
                    <a:pt x="13588037" y="0"/>
                    <a:pt x="13643918" y="55880"/>
                    <a:pt x="13643918" y="124460"/>
                  </a:cubicBezTo>
                  <a:lnTo>
                    <a:pt x="13643918" y="2187747"/>
                  </a:lnTo>
                  <a:cubicBezTo>
                    <a:pt x="13643918" y="2256327"/>
                    <a:pt x="13588037" y="2312207"/>
                    <a:pt x="13519457" y="2312207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317720" y="2723516"/>
            <a:ext cx="13529064" cy="2199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76"/>
              </a:lnSpc>
            </a:pPr>
            <a:r>
              <a:rPr lang="en-US" sz="3600">
                <a:solidFill>
                  <a:srgbClr val="FFFFFF"/>
                </a:solidFill>
                <a:latin typeface="DM Sans Bold"/>
              </a:rPr>
              <a:t>Firewalls: </a:t>
            </a:r>
          </a:p>
          <a:p>
            <a:pPr algn="l" marL="0" indent="0" lvl="0">
              <a:lnSpc>
                <a:spcPts val="5976"/>
              </a:lnSpc>
            </a:pPr>
            <a:r>
              <a:rPr lang="en-US" sz="3600">
                <a:solidFill>
                  <a:srgbClr val="03223C"/>
                </a:solidFill>
                <a:latin typeface="DM Sans Bold"/>
              </a:rPr>
              <a:t>digital barriers to control incoming and outgoing network traffic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97320" y="5634230"/>
            <a:ext cx="14750813" cy="2477263"/>
            <a:chOff x="0" y="0"/>
            <a:chExt cx="13643917" cy="22913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643918" cy="2291370"/>
            </a:xfrm>
            <a:custGeom>
              <a:avLst/>
              <a:gdLst/>
              <a:ahLst/>
              <a:cxnLst/>
              <a:rect r="r" b="b" t="t" l="l"/>
              <a:pathLst>
                <a:path h="2291370" w="13643918">
                  <a:moveTo>
                    <a:pt x="13519457" y="2291370"/>
                  </a:moveTo>
                  <a:lnTo>
                    <a:pt x="124460" y="2291370"/>
                  </a:lnTo>
                  <a:cubicBezTo>
                    <a:pt x="55880" y="2291370"/>
                    <a:pt x="0" y="2235490"/>
                    <a:pt x="0" y="216691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519457" y="0"/>
                  </a:lnTo>
                  <a:cubicBezTo>
                    <a:pt x="13588037" y="0"/>
                    <a:pt x="13643918" y="55880"/>
                    <a:pt x="13643918" y="124460"/>
                  </a:cubicBezTo>
                  <a:lnTo>
                    <a:pt x="13643918" y="2166910"/>
                  </a:lnTo>
                  <a:cubicBezTo>
                    <a:pt x="13643918" y="2235490"/>
                    <a:pt x="13588037" y="2291370"/>
                    <a:pt x="13519457" y="229137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2317720" y="6073143"/>
            <a:ext cx="14610585" cy="1447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76"/>
              </a:lnSpc>
            </a:pPr>
            <a:r>
              <a:rPr lang="en-US" sz="3600">
                <a:solidFill>
                  <a:srgbClr val="FFFFFF"/>
                </a:solidFill>
                <a:latin typeface="DM Sans Bold"/>
              </a:rPr>
              <a:t>Anti-virus: </a:t>
            </a:r>
          </a:p>
          <a:p>
            <a:pPr algn="l" marL="0" indent="0" lvl="0">
              <a:lnSpc>
                <a:spcPts val="5976"/>
              </a:lnSpc>
            </a:pPr>
            <a:r>
              <a:rPr lang="en-US" sz="3600">
                <a:solidFill>
                  <a:srgbClr val="03223C"/>
                </a:solidFill>
                <a:latin typeface="DM Sans Bold"/>
              </a:rPr>
              <a:t>detect and eliminate malicious software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552699"/>
            <a:ext cx="16230600" cy="4004724"/>
          </a:xfrm>
          <a:custGeom>
            <a:avLst/>
            <a:gdLst/>
            <a:ahLst/>
            <a:cxnLst/>
            <a:rect r="r" b="b" t="t" l="l"/>
            <a:pathLst>
              <a:path h="4004724" w="16230600">
                <a:moveTo>
                  <a:pt x="0" y="0"/>
                </a:moveTo>
                <a:lnTo>
                  <a:pt x="16230600" y="0"/>
                </a:lnTo>
                <a:lnTo>
                  <a:pt x="16230600" y="4004724"/>
                </a:lnTo>
                <a:lnTo>
                  <a:pt x="0" y="40047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408987"/>
            <a:ext cx="16230600" cy="6849313"/>
          </a:xfrm>
          <a:custGeom>
            <a:avLst/>
            <a:gdLst/>
            <a:ahLst/>
            <a:cxnLst/>
            <a:rect r="r" b="b" t="t" l="l"/>
            <a:pathLst>
              <a:path h="6849313" w="16230600">
                <a:moveTo>
                  <a:pt x="0" y="0"/>
                </a:moveTo>
                <a:lnTo>
                  <a:pt x="16230600" y="0"/>
                </a:lnTo>
                <a:lnTo>
                  <a:pt x="16230600" y="6849313"/>
                </a:lnTo>
                <a:lnTo>
                  <a:pt x="0" y="6849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49271" y="3295650"/>
            <a:ext cx="11989458" cy="3676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Sifonn"/>
              </a:rPr>
              <a:t>Screenshots of </a:t>
            </a:r>
          </a:p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Attack with logging and Mitre mapping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49548" y="1028700"/>
            <a:ext cx="12504700" cy="9035872"/>
          </a:xfrm>
          <a:custGeom>
            <a:avLst/>
            <a:gdLst/>
            <a:ahLst/>
            <a:cxnLst/>
            <a:rect r="r" b="b" t="t" l="l"/>
            <a:pathLst>
              <a:path h="9035872" w="12504700">
                <a:moveTo>
                  <a:pt x="0" y="0"/>
                </a:moveTo>
                <a:lnTo>
                  <a:pt x="12504700" y="0"/>
                </a:lnTo>
                <a:lnTo>
                  <a:pt x="12504700" y="9035872"/>
                </a:lnTo>
                <a:lnTo>
                  <a:pt x="0" y="9035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79097"/>
            <a:ext cx="16230600" cy="5128806"/>
          </a:xfrm>
          <a:custGeom>
            <a:avLst/>
            <a:gdLst/>
            <a:ahLst/>
            <a:cxnLst/>
            <a:rect r="r" b="b" t="t" l="l"/>
            <a:pathLst>
              <a:path h="5128806" w="16230600">
                <a:moveTo>
                  <a:pt x="0" y="0"/>
                </a:moveTo>
                <a:lnTo>
                  <a:pt x="16230600" y="0"/>
                </a:lnTo>
                <a:lnTo>
                  <a:pt x="16230600" y="5128806"/>
                </a:lnTo>
                <a:lnTo>
                  <a:pt x="0" y="51288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281866"/>
            <a:ext cx="16230600" cy="5723268"/>
          </a:xfrm>
          <a:custGeom>
            <a:avLst/>
            <a:gdLst/>
            <a:ahLst/>
            <a:cxnLst/>
            <a:rect r="r" b="b" t="t" l="l"/>
            <a:pathLst>
              <a:path h="5723268" w="16230600">
                <a:moveTo>
                  <a:pt x="0" y="0"/>
                </a:moveTo>
                <a:lnTo>
                  <a:pt x="16230600" y="0"/>
                </a:lnTo>
                <a:lnTo>
                  <a:pt x="16230600" y="5723268"/>
                </a:lnTo>
                <a:lnTo>
                  <a:pt x="0" y="5723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43500" y="393021"/>
            <a:ext cx="14401001" cy="9500957"/>
          </a:xfrm>
          <a:custGeom>
            <a:avLst/>
            <a:gdLst/>
            <a:ahLst/>
            <a:cxnLst/>
            <a:rect r="r" b="b" t="t" l="l"/>
            <a:pathLst>
              <a:path h="9500957" w="14401001">
                <a:moveTo>
                  <a:pt x="0" y="0"/>
                </a:moveTo>
                <a:lnTo>
                  <a:pt x="14401000" y="0"/>
                </a:lnTo>
                <a:lnTo>
                  <a:pt x="14401000" y="9500958"/>
                </a:lnTo>
                <a:lnTo>
                  <a:pt x="0" y="9500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40563" y="883054"/>
            <a:ext cx="15806874" cy="8520893"/>
          </a:xfrm>
          <a:custGeom>
            <a:avLst/>
            <a:gdLst/>
            <a:ahLst/>
            <a:cxnLst/>
            <a:rect r="r" b="b" t="t" l="l"/>
            <a:pathLst>
              <a:path h="8520893" w="15806874">
                <a:moveTo>
                  <a:pt x="0" y="0"/>
                </a:moveTo>
                <a:lnTo>
                  <a:pt x="15806874" y="0"/>
                </a:lnTo>
                <a:lnTo>
                  <a:pt x="15806874" y="8520892"/>
                </a:lnTo>
                <a:lnTo>
                  <a:pt x="0" y="85208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2745" y="892843"/>
            <a:ext cx="15862510" cy="8501314"/>
          </a:xfrm>
          <a:custGeom>
            <a:avLst/>
            <a:gdLst/>
            <a:ahLst/>
            <a:cxnLst/>
            <a:rect r="r" b="b" t="t" l="l"/>
            <a:pathLst>
              <a:path h="8501314" w="15862510">
                <a:moveTo>
                  <a:pt x="0" y="0"/>
                </a:moveTo>
                <a:lnTo>
                  <a:pt x="15862510" y="0"/>
                </a:lnTo>
                <a:lnTo>
                  <a:pt x="15862510" y="8501314"/>
                </a:lnTo>
                <a:lnTo>
                  <a:pt x="0" y="8501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3541" y="3643488"/>
            <a:ext cx="18495081" cy="7398032"/>
          </a:xfrm>
          <a:custGeom>
            <a:avLst/>
            <a:gdLst/>
            <a:ahLst/>
            <a:cxnLst/>
            <a:rect r="r" b="b" t="t" l="l"/>
            <a:pathLst>
              <a:path h="7398032" w="18495081">
                <a:moveTo>
                  <a:pt x="0" y="0"/>
                </a:moveTo>
                <a:lnTo>
                  <a:pt x="18495082" y="0"/>
                </a:lnTo>
                <a:lnTo>
                  <a:pt x="18495082" y="7398033"/>
                </a:lnTo>
                <a:lnTo>
                  <a:pt x="0" y="7398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36911"/>
            <a:ext cx="16230600" cy="2878999"/>
            <a:chOff x="0" y="0"/>
            <a:chExt cx="12566518" cy="22290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566518" cy="2229061"/>
            </a:xfrm>
            <a:custGeom>
              <a:avLst/>
              <a:gdLst/>
              <a:ahLst/>
              <a:cxnLst/>
              <a:rect r="r" b="b" t="t" l="l"/>
              <a:pathLst>
                <a:path h="2229061" w="12566518">
                  <a:moveTo>
                    <a:pt x="12442058" y="2229060"/>
                  </a:moveTo>
                  <a:lnTo>
                    <a:pt x="124460" y="2229060"/>
                  </a:lnTo>
                  <a:cubicBezTo>
                    <a:pt x="55880" y="2229060"/>
                    <a:pt x="0" y="2173181"/>
                    <a:pt x="0" y="210460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442058" y="0"/>
                  </a:lnTo>
                  <a:cubicBezTo>
                    <a:pt x="12510639" y="0"/>
                    <a:pt x="12566518" y="55880"/>
                    <a:pt x="12566518" y="124460"/>
                  </a:cubicBezTo>
                  <a:lnTo>
                    <a:pt x="12566518" y="2104601"/>
                  </a:lnTo>
                  <a:cubicBezTo>
                    <a:pt x="12566518" y="2173181"/>
                    <a:pt x="12510639" y="2229061"/>
                    <a:pt x="12442058" y="2229061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332892" y="1847760"/>
            <a:ext cx="15622216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Questions &amp; Comments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66236" y="1347482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Introduction to Honeypots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215756" y="3239984"/>
            <a:ext cx="14194320" cy="5362921"/>
            <a:chOff x="0" y="0"/>
            <a:chExt cx="13129183" cy="49604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129183" cy="4960489"/>
            </a:xfrm>
            <a:custGeom>
              <a:avLst/>
              <a:gdLst/>
              <a:ahLst/>
              <a:cxnLst/>
              <a:rect r="r" b="b" t="t" l="l"/>
              <a:pathLst>
                <a:path h="4960489" w="13129183">
                  <a:moveTo>
                    <a:pt x="13004723" y="4960489"/>
                  </a:moveTo>
                  <a:lnTo>
                    <a:pt x="124460" y="4960489"/>
                  </a:lnTo>
                  <a:cubicBezTo>
                    <a:pt x="55880" y="4960489"/>
                    <a:pt x="0" y="4904609"/>
                    <a:pt x="0" y="48360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004723" y="0"/>
                  </a:lnTo>
                  <a:cubicBezTo>
                    <a:pt x="13073303" y="0"/>
                    <a:pt x="13129183" y="55880"/>
                    <a:pt x="13129183" y="124460"/>
                  </a:cubicBezTo>
                  <a:lnTo>
                    <a:pt x="13129183" y="4836029"/>
                  </a:lnTo>
                  <a:cubicBezTo>
                    <a:pt x="13129183" y="4904609"/>
                    <a:pt x="13073303" y="4960489"/>
                    <a:pt x="13004723" y="4960489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934762" y="4187894"/>
            <a:ext cx="12370753" cy="344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00"/>
              </a:lnSpc>
              <a:spcBef>
                <a:spcPct val="0"/>
              </a:spcBef>
            </a:pPr>
            <a:r>
              <a:rPr lang="en-US" sz="4500">
                <a:solidFill>
                  <a:srgbClr val="03223C"/>
                </a:solidFill>
                <a:latin typeface="Sifonn"/>
              </a:rPr>
              <a:t>1. Identifying Vulnerabilities in system</a:t>
            </a:r>
          </a:p>
          <a:p>
            <a:pPr algn="just">
              <a:lnSpc>
                <a:spcPts val="5400"/>
              </a:lnSpc>
              <a:spcBef>
                <a:spcPct val="0"/>
              </a:spcBef>
            </a:pPr>
          </a:p>
          <a:p>
            <a:pPr algn="just">
              <a:lnSpc>
                <a:spcPts val="5400"/>
              </a:lnSpc>
              <a:spcBef>
                <a:spcPct val="0"/>
              </a:spcBef>
            </a:pPr>
            <a:r>
              <a:rPr lang="en-US" sz="4500">
                <a:solidFill>
                  <a:srgbClr val="03223C"/>
                </a:solidFill>
                <a:latin typeface="Sifonn"/>
              </a:rPr>
              <a:t>2. Studying Techniques, methods of attacker</a:t>
            </a:r>
          </a:p>
          <a:p>
            <a:pPr algn="just">
              <a:lnSpc>
                <a:spcPts val="5400"/>
              </a:lnSpc>
              <a:spcBef>
                <a:spcPct val="0"/>
              </a:spcBef>
            </a:pPr>
          </a:p>
          <a:p>
            <a:pPr algn="just">
              <a:lnSpc>
                <a:spcPts val="5400"/>
              </a:lnSpc>
              <a:spcBef>
                <a:spcPct val="0"/>
              </a:spcBef>
            </a:pPr>
            <a:r>
              <a:rPr lang="en-US" sz="4500">
                <a:solidFill>
                  <a:srgbClr val="03223C"/>
                </a:solidFill>
                <a:latin typeface="Sifonn"/>
              </a:rPr>
              <a:t>3. Identifying zero day attacks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97320" y="1127891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Introduction to Honeypots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26046" y="2834585"/>
            <a:ext cx="6407281" cy="5362921"/>
            <a:chOff x="0" y="0"/>
            <a:chExt cx="5926481" cy="49604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926481" cy="4960489"/>
            </a:xfrm>
            <a:custGeom>
              <a:avLst/>
              <a:gdLst/>
              <a:ahLst/>
              <a:cxnLst/>
              <a:rect r="r" b="b" t="t" l="l"/>
              <a:pathLst>
                <a:path h="4960489" w="5926481">
                  <a:moveTo>
                    <a:pt x="5802021" y="4960489"/>
                  </a:moveTo>
                  <a:lnTo>
                    <a:pt x="124460" y="4960489"/>
                  </a:lnTo>
                  <a:cubicBezTo>
                    <a:pt x="55880" y="4960489"/>
                    <a:pt x="0" y="4904609"/>
                    <a:pt x="0" y="48360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802021" y="0"/>
                  </a:lnTo>
                  <a:cubicBezTo>
                    <a:pt x="5870601" y="0"/>
                    <a:pt x="5926481" y="55880"/>
                    <a:pt x="5926481" y="124460"/>
                  </a:cubicBezTo>
                  <a:lnTo>
                    <a:pt x="5926481" y="4836029"/>
                  </a:lnTo>
                  <a:cubicBezTo>
                    <a:pt x="5926481" y="4904609"/>
                    <a:pt x="5870601" y="4960489"/>
                    <a:pt x="5802021" y="4960489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899554" y="3094672"/>
            <a:ext cx="5860266" cy="3659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96"/>
              </a:lnSpc>
            </a:pPr>
            <a:r>
              <a:rPr lang="en-US" sz="3800">
                <a:solidFill>
                  <a:srgbClr val="FFFFFF"/>
                </a:solidFill>
                <a:latin typeface="DM Sans Bold"/>
              </a:rPr>
              <a:t> Deception 1.0: </a:t>
            </a:r>
          </a:p>
          <a:p>
            <a:pPr marL="626111" indent="-313055" lvl="1">
              <a:lnSpc>
                <a:spcPts val="4814"/>
              </a:lnSpc>
              <a:buFont typeface="Arial"/>
              <a:buChar char="•"/>
            </a:pPr>
            <a:r>
              <a:rPr lang="en-US" sz="2900">
                <a:solidFill>
                  <a:srgbClr val="03223C"/>
                </a:solidFill>
                <a:latin typeface="DM Sans Bold"/>
              </a:rPr>
              <a:t>Limited Scalability</a:t>
            </a:r>
          </a:p>
          <a:p>
            <a:pPr marL="626111" indent="-313055" lvl="1">
              <a:lnSpc>
                <a:spcPts val="4814"/>
              </a:lnSpc>
              <a:buFont typeface="Arial"/>
              <a:buChar char="•"/>
            </a:pPr>
            <a:r>
              <a:rPr lang="en-US" sz="2900">
                <a:solidFill>
                  <a:srgbClr val="03223C"/>
                </a:solidFill>
                <a:latin typeface="DM Sans Bold"/>
              </a:rPr>
              <a:t>Static Environments</a:t>
            </a:r>
          </a:p>
          <a:p>
            <a:pPr marL="626111" indent="-313055" lvl="1">
              <a:lnSpc>
                <a:spcPts val="4814"/>
              </a:lnSpc>
              <a:buFont typeface="Arial"/>
              <a:buChar char="•"/>
            </a:pPr>
            <a:r>
              <a:rPr lang="en-US" sz="2900">
                <a:solidFill>
                  <a:srgbClr val="03223C"/>
                </a:solidFill>
                <a:latin typeface="DM Sans Bold"/>
              </a:rPr>
              <a:t>Easily Idnetifiable</a:t>
            </a:r>
          </a:p>
          <a:p>
            <a:pPr algn="l" marL="626111" indent="-313055" lvl="1">
              <a:lnSpc>
                <a:spcPts val="4814"/>
              </a:lnSpc>
              <a:buFont typeface="Arial"/>
              <a:buChar char="•"/>
            </a:pPr>
            <a:r>
              <a:rPr lang="en-US" sz="2900">
                <a:solidFill>
                  <a:srgbClr val="03223C"/>
                </a:solidFill>
                <a:latin typeface="DM Sans Bold"/>
              </a:rPr>
              <a:t>Manual Management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629369" y="2910597"/>
            <a:ext cx="8316035" cy="5286909"/>
            <a:chOff x="0" y="0"/>
            <a:chExt cx="7692003" cy="489018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692003" cy="4890181"/>
            </a:xfrm>
            <a:custGeom>
              <a:avLst/>
              <a:gdLst/>
              <a:ahLst/>
              <a:cxnLst/>
              <a:rect r="r" b="b" t="t" l="l"/>
              <a:pathLst>
                <a:path h="4890181" w="7692003">
                  <a:moveTo>
                    <a:pt x="7567543" y="4890181"/>
                  </a:moveTo>
                  <a:lnTo>
                    <a:pt x="124460" y="4890181"/>
                  </a:lnTo>
                  <a:cubicBezTo>
                    <a:pt x="55880" y="4890181"/>
                    <a:pt x="0" y="4834301"/>
                    <a:pt x="0" y="476572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567543" y="0"/>
                  </a:lnTo>
                  <a:cubicBezTo>
                    <a:pt x="7636122" y="0"/>
                    <a:pt x="7692003" y="55880"/>
                    <a:pt x="7692003" y="124460"/>
                  </a:cubicBezTo>
                  <a:lnTo>
                    <a:pt x="7692003" y="4765721"/>
                  </a:lnTo>
                  <a:cubicBezTo>
                    <a:pt x="7692003" y="4834301"/>
                    <a:pt x="7636122" y="4890181"/>
                    <a:pt x="7567543" y="4890181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8732318" y="3067840"/>
            <a:ext cx="7858362" cy="4269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95"/>
              </a:lnSpc>
            </a:pPr>
            <a:r>
              <a:rPr lang="en-US" sz="3799">
                <a:solidFill>
                  <a:srgbClr val="FFFFFF"/>
                </a:solidFill>
                <a:latin typeface="DM Sans Bold"/>
              </a:rPr>
              <a:t>  Deception 2.0: </a:t>
            </a:r>
          </a:p>
          <a:p>
            <a:pPr marL="626114" indent="-313057" lvl="1">
              <a:lnSpc>
                <a:spcPts val="4814"/>
              </a:lnSpc>
              <a:buFont typeface="Arial"/>
              <a:buChar char="•"/>
            </a:pPr>
            <a:r>
              <a:rPr lang="en-US" sz="2900">
                <a:solidFill>
                  <a:srgbClr val="03223C"/>
                </a:solidFill>
                <a:latin typeface="DM Sans Bold"/>
              </a:rPr>
              <a:t>Scalable and Distributed Architectures</a:t>
            </a:r>
          </a:p>
          <a:p>
            <a:pPr marL="626114" indent="-313057" lvl="1">
              <a:lnSpc>
                <a:spcPts val="4814"/>
              </a:lnSpc>
              <a:buFont typeface="Arial"/>
              <a:buChar char="•"/>
            </a:pPr>
            <a:r>
              <a:rPr lang="en-US" sz="2900">
                <a:solidFill>
                  <a:srgbClr val="03223C"/>
                </a:solidFill>
                <a:latin typeface="DM Sans Bold"/>
              </a:rPr>
              <a:t>Dynamic and Adaptive Environments</a:t>
            </a:r>
          </a:p>
          <a:p>
            <a:pPr marL="626114" indent="-313057" lvl="1">
              <a:lnSpc>
                <a:spcPts val="4814"/>
              </a:lnSpc>
              <a:buFont typeface="Arial"/>
              <a:buChar char="•"/>
            </a:pPr>
            <a:r>
              <a:rPr lang="en-US" sz="2900">
                <a:solidFill>
                  <a:srgbClr val="03223C"/>
                </a:solidFill>
                <a:latin typeface="DM Sans Bold"/>
              </a:rPr>
              <a:t>Enhanced Realism</a:t>
            </a:r>
          </a:p>
          <a:p>
            <a:pPr marL="626114" indent="-313057" lvl="1">
              <a:lnSpc>
                <a:spcPts val="4814"/>
              </a:lnSpc>
              <a:buFont typeface="Arial"/>
              <a:buChar char="•"/>
            </a:pPr>
            <a:r>
              <a:rPr lang="en-US" sz="2900">
                <a:solidFill>
                  <a:srgbClr val="03223C"/>
                </a:solidFill>
                <a:latin typeface="DM Sans Bold"/>
              </a:rPr>
              <a:t>Integration with Threat Intelligence</a:t>
            </a:r>
          </a:p>
          <a:p>
            <a:pPr algn="l" marL="626114" indent="-313057" lvl="1">
              <a:lnSpc>
                <a:spcPts val="4814"/>
              </a:lnSpc>
              <a:buFont typeface="Arial"/>
              <a:buChar char="•"/>
            </a:pPr>
            <a:r>
              <a:rPr lang="en-US" sz="2900">
                <a:solidFill>
                  <a:srgbClr val="03223C"/>
                </a:solidFill>
                <a:latin typeface="DM Sans Bold"/>
              </a:rPr>
              <a:t>Automation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" r="0" b="-1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812744" y="4166556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Project Modules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384294" y="923074"/>
            <a:ext cx="7270876" cy="1345357"/>
            <a:chOff x="0" y="0"/>
            <a:chExt cx="9694501" cy="1793809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9694501" cy="1793809"/>
              <a:chOff x="0" y="0"/>
              <a:chExt cx="5629465" cy="104164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5629465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5629465">
                    <a:moveTo>
                      <a:pt x="5505005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505005" y="0"/>
                    </a:lnTo>
                    <a:cubicBezTo>
                      <a:pt x="5573585" y="0"/>
                      <a:pt x="5629465" y="55880"/>
                      <a:pt x="5629465" y="124460"/>
                    </a:cubicBezTo>
                    <a:lnTo>
                      <a:pt x="5629465" y="917181"/>
                    </a:lnTo>
                    <a:cubicBezTo>
                      <a:pt x="5629465" y="985761"/>
                      <a:pt x="5573585" y="1041641"/>
                      <a:pt x="5505005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709347" y="505110"/>
              <a:ext cx="8275806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777240" indent="-388620" lvl="1">
                <a:lnSpc>
                  <a:spcPts val="468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Create Machines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384294" y="4470606"/>
            <a:ext cx="7270876" cy="1345357"/>
            <a:chOff x="0" y="0"/>
            <a:chExt cx="9694501" cy="1793809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9694501" cy="1793809"/>
              <a:chOff x="0" y="0"/>
              <a:chExt cx="5629465" cy="104164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629465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5629465">
                    <a:moveTo>
                      <a:pt x="5505005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505005" y="0"/>
                    </a:lnTo>
                    <a:cubicBezTo>
                      <a:pt x="5573585" y="0"/>
                      <a:pt x="5629465" y="55880"/>
                      <a:pt x="5629465" y="124460"/>
                    </a:cubicBezTo>
                    <a:lnTo>
                      <a:pt x="5629465" y="917181"/>
                    </a:lnTo>
                    <a:cubicBezTo>
                      <a:pt x="5629465" y="985761"/>
                      <a:pt x="5573585" y="1041641"/>
                      <a:pt x="5505005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647182" y="505110"/>
              <a:ext cx="8275806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3. MITRE ATT&amp;CK Mapping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384294" y="8037619"/>
            <a:ext cx="7270876" cy="1345357"/>
            <a:chOff x="0" y="0"/>
            <a:chExt cx="9694501" cy="1793809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9694501" cy="1793809"/>
              <a:chOff x="0" y="0"/>
              <a:chExt cx="5629465" cy="104164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5629465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5629465">
                    <a:moveTo>
                      <a:pt x="5505005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505005" y="0"/>
                    </a:lnTo>
                    <a:cubicBezTo>
                      <a:pt x="5573585" y="0"/>
                      <a:pt x="5629465" y="55880"/>
                      <a:pt x="5629465" y="124460"/>
                    </a:cubicBezTo>
                    <a:lnTo>
                      <a:pt x="5629465" y="917181"/>
                    </a:lnTo>
                    <a:cubicBezTo>
                      <a:pt x="5629465" y="985761"/>
                      <a:pt x="5573585" y="1041641"/>
                      <a:pt x="5505005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647182" y="587660"/>
              <a:ext cx="8275806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5. Health Monitoring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384294" y="2706149"/>
            <a:ext cx="8162164" cy="1345357"/>
            <a:chOff x="0" y="0"/>
            <a:chExt cx="10882885" cy="1793809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0882885" cy="1793809"/>
              <a:chOff x="0" y="0"/>
              <a:chExt cx="6319544" cy="1041641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6319544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6319544">
                    <a:moveTo>
                      <a:pt x="6195083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6195083" y="0"/>
                    </a:lnTo>
                    <a:cubicBezTo>
                      <a:pt x="6263663" y="0"/>
                      <a:pt x="6319544" y="55880"/>
                      <a:pt x="6319544" y="124460"/>
                    </a:cubicBezTo>
                    <a:lnTo>
                      <a:pt x="6319544" y="917181"/>
                    </a:lnTo>
                    <a:cubicBezTo>
                      <a:pt x="6319544" y="985761"/>
                      <a:pt x="6263663" y="1041641"/>
                      <a:pt x="6195083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796301" y="505110"/>
              <a:ext cx="9290282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2. Logs Generation and storage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384294" y="6254113"/>
            <a:ext cx="7270876" cy="1345357"/>
            <a:chOff x="0" y="0"/>
            <a:chExt cx="9694501" cy="1793809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9694501" cy="1793809"/>
              <a:chOff x="0" y="0"/>
              <a:chExt cx="5629465" cy="1041641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5629465" cy="1041641"/>
              </a:xfrm>
              <a:custGeom>
                <a:avLst/>
                <a:gdLst/>
                <a:ahLst/>
                <a:cxnLst/>
                <a:rect r="r" b="b" t="t" l="l"/>
                <a:pathLst>
                  <a:path h="1041641" w="5629465">
                    <a:moveTo>
                      <a:pt x="5505005" y="1041640"/>
                    </a:moveTo>
                    <a:lnTo>
                      <a:pt x="124460" y="1041640"/>
                    </a:lnTo>
                    <a:cubicBezTo>
                      <a:pt x="55880" y="1041640"/>
                      <a:pt x="0" y="985761"/>
                      <a:pt x="0" y="91718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505005" y="0"/>
                    </a:lnTo>
                    <a:cubicBezTo>
                      <a:pt x="5573585" y="0"/>
                      <a:pt x="5629465" y="55880"/>
                      <a:pt x="5629465" y="124460"/>
                    </a:cubicBezTo>
                    <a:lnTo>
                      <a:pt x="5629465" y="917181"/>
                    </a:lnTo>
                    <a:cubicBezTo>
                      <a:pt x="5629465" y="985761"/>
                      <a:pt x="5573585" y="1041641"/>
                      <a:pt x="5505005" y="1041641"/>
                    </a:cubicBezTo>
                    <a:close/>
                  </a:path>
                </a:pathLst>
              </a:custGeom>
              <a:solidFill>
                <a:srgbClr val="4A83A1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647182" y="505110"/>
              <a:ext cx="8275806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68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Sifonn"/>
                </a:rPr>
                <a:t>4. Identify Threats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41055" y="1611235"/>
            <a:ext cx="980589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Create Machines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33981" y="3528821"/>
            <a:ext cx="15020038" cy="4155301"/>
            <a:chOff x="0" y="0"/>
            <a:chExt cx="6326761" cy="17503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26761" cy="1750302"/>
            </a:xfrm>
            <a:custGeom>
              <a:avLst/>
              <a:gdLst/>
              <a:ahLst/>
              <a:cxnLst/>
              <a:rect r="r" b="b" t="t" l="l"/>
              <a:pathLst>
                <a:path h="1750302" w="6326761">
                  <a:moveTo>
                    <a:pt x="6202301" y="1750302"/>
                  </a:moveTo>
                  <a:lnTo>
                    <a:pt x="124460" y="1750302"/>
                  </a:lnTo>
                  <a:cubicBezTo>
                    <a:pt x="55880" y="1750302"/>
                    <a:pt x="0" y="1694422"/>
                    <a:pt x="0" y="162584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202301" y="0"/>
                  </a:lnTo>
                  <a:cubicBezTo>
                    <a:pt x="6270881" y="0"/>
                    <a:pt x="6326761" y="55880"/>
                    <a:pt x="6326761" y="124460"/>
                  </a:cubicBezTo>
                  <a:lnTo>
                    <a:pt x="6326761" y="1625842"/>
                  </a:lnTo>
                  <a:cubicBezTo>
                    <a:pt x="6326761" y="1694422"/>
                    <a:pt x="6270881" y="1750302"/>
                    <a:pt x="6202301" y="1750302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394104" y="4419657"/>
            <a:ext cx="12891693" cy="2345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03223C"/>
                </a:solidFill>
                <a:latin typeface="Sifonn"/>
              </a:rPr>
              <a:t>This module focuses on automating the process of creating machines through Terraform and deploying services on the created machines through Ansible from dashboard.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20528" y="1509885"/>
            <a:ext cx="14046945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Logs generation and storage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33981" y="3697738"/>
            <a:ext cx="15020038" cy="4830966"/>
            <a:chOff x="0" y="0"/>
            <a:chExt cx="6326761" cy="203490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26761" cy="2034906"/>
            </a:xfrm>
            <a:custGeom>
              <a:avLst/>
              <a:gdLst/>
              <a:ahLst/>
              <a:cxnLst/>
              <a:rect r="r" b="b" t="t" l="l"/>
              <a:pathLst>
                <a:path h="2034906" w="6326761">
                  <a:moveTo>
                    <a:pt x="6202301" y="2034906"/>
                  </a:moveTo>
                  <a:lnTo>
                    <a:pt x="124460" y="2034906"/>
                  </a:lnTo>
                  <a:cubicBezTo>
                    <a:pt x="55880" y="2034906"/>
                    <a:pt x="0" y="1979026"/>
                    <a:pt x="0" y="191044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202301" y="0"/>
                  </a:lnTo>
                  <a:cubicBezTo>
                    <a:pt x="6270881" y="0"/>
                    <a:pt x="6326761" y="55880"/>
                    <a:pt x="6326761" y="124460"/>
                  </a:cubicBezTo>
                  <a:lnTo>
                    <a:pt x="6326761" y="1910446"/>
                  </a:lnTo>
                  <a:cubicBezTo>
                    <a:pt x="6326761" y="1979026"/>
                    <a:pt x="6270881" y="2034906"/>
                    <a:pt x="6202301" y="2034906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633981" y="4275552"/>
            <a:ext cx="14381467" cy="5297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This module focuses on generating logs on honeypots in response to event detected through Sysmon and Auditd.</a:t>
            </a:r>
          </a:p>
          <a:p>
            <a:pPr algn="just">
              <a:lnSpc>
                <a:spcPts val="4680"/>
              </a:lnSpc>
            </a:pPr>
          </a:p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Exporting logs on centralized database Elastic search.</a:t>
            </a:r>
          </a:p>
          <a:p>
            <a:pPr algn="just">
              <a:lnSpc>
                <a:spcPts val="4680"/>
              </a:lnSpc>
            </a:pPr>
          </a:p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Display logs on dashboard.</a:t>
            </a:r>
          </a:p>
          <a:p>
            <a:pPr algn="just">
              <a:lnSpc>
                <a:spcPts val="4680"/>
              </a:lnSpc>
            </a:pPr>
          </a:p>
          <a:p>
            <a:pPr algn="just">
              <a:lnSpc>
                <a:spcPts val="4680"/>
              </a:lnSpc>
            </a:pPr>
          </a:p>
          <a:p>
            <a:pPr algn="ctr">
              <a:lnSpc>
                <a:spcPts val="46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20528" y="1594343"/>
            <a:ext cx="14046945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MITRE ATT&amp;CK MAPPING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33981" y="3815979"/>
            <a:ext cx="15020038" cy="3952602"/>
            <a:chOff x="0" y="0"/>
            <a:chExt cx="6326761" cy="16649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26761" cy="1664921"/>
            </a:xfrm>
            <a:custGeom>
              <a:avLst/>
              <a:gdLst/>
              <a:ahLst/>
              <a:cxnLst/>
              <a:rect r="r" b="b" t="t" l="l"/>
              <a:pathLst>
                <a:path h="1664921" w="6326761">
                  <a:moveTo>
                    <a:pt x="6202301" y="1664920"/>
                  </a:moveTo>
                  <a:lnTo>
                    <a:pt x="124460" y="1664920"/>
                  </a:lnTo>
                  <a:cubicBezTo>
                    <a:pt x="55880" y="1664920"/>
                    <a:pt x="0" y="1609040"/>
                    <a:pt x="0" y="154046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202301" y="0"/>
                  </a:lnTo>
                  <a:cubicBezTo>
                    <a:pt x="6270881" y="0"/>
                    <a:pt x="6326761" y="55880"/>
                    <a:pt x="6326761" y="124460"/>
                  </a:cubicBezTo>
                  <a:lnTo>
                    <a:pt x="6326761" y="1540461"/>
                  </a:lnTo>
                  <a:cubicBezTo>
                    <a:pt x="6326761" y="1609040"/>
                    <a:pt x="6270881" y="1664921"/>
                    <a:pt x="6202301" y="1664921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769114" y="4521007"/>
            <a:ext cx="13891609" cy="352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This module focuses on mapping generated logs with MITRE ATT&amp;CK Techniques.</a:t>
            </a:r>
          </a:p>
          <a:p>
            <a:pPr algn="just">
              <a:lnSpc>
                <a:spcPts val="4680"/>
              </a:lnSpc>
            </a:pPr>
          </a:p>
          <a:p>
            <a:pPr algn="just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03223C"/>
                </a:solidFill>
                <a:latin typeface="Sifonn"/>
              </a:rPr>
              <a:t>Display MITRE ATT&amp;CK mapping on dashboard.</a:t>
            </a:r>
          </a:p>
          <a:p>
            <a:pPr algn="just">
              <a:lnSpc>
                <a:spcPts val="4680"/>
              </a:lnSpc>
            </a:pPr>
          </a:p>
          <a:p>
            <a:pPr algn="just">
              <a:lnSpc>
                <a:spcPts val="468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DAF62WCRhoE</dc:identifier>
  <dcterms:modified xsi:type="dcterms:W3CDTF">2011-08-01T06:04:30Z</dcterms:modified>
  <cp:revision>1</cp:revision>
  <dc:title>FYP-1 Presentation</dc:title>
</cp:coreProperties>
</file>

<file path=docProps/thumbnail.jpeg>
</file>